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6"/>
    <p:restoredTop sz="79005"/>
  </p:normalViewPr>
  <p:slideViewPr>
    <p:cSldViewPr snapToGrid="0" snapToObjects="1">
      <p:cViewPr varScale="1">
        <p:scale>
          <a:sx n="120" d="100"/>
          <a:sy n="120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DA188-16E7-DB4B-90F6-D9296321606F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A658A-DE2D-1C40-864F-4A9552885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0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multi-site, multi-disciplinary group assembled by Martin </a:t>
            </a:r>
            <a:r>
              <a:rPr lang="en-US" dirty="0" err="1"/>
              <a:t>Flately</a:t>
            </a:r>
            <a:r>
              <a:rPr lang="en-US" dirty="0"/>
              <a:t> (Suncor)</a:t>
            </a:r>
          </a:p>
          <a:p>
            <a:r>
              <a:rPr lang="en-US" dirty="0"/>
              <a:t>The group has been meeting weekly to discuss protocols, share results, and trouble-shoot collectively</a:t>
            </a:r>
          </a:p>
          <a:p>
            <a:r>
              <a:rPr lang="en-US" dirty="0"/>
              <a:t>The flow of materials is approximately linear as shown but feedback loops are not indicated</a:t>
            </a:r>
          </a:p>
          <a:p>
            <a:r>
              <a:rPr lang="en-US" dirty="0"/>
              <a:t>Design is Sam Slattery/Emily </a:t>
            </a:r>
            <a:r>
              <a:rPr lang="en-US" dirty="0" err="1"/>
              <a:t>Stuckless</a:t>
            </a:r>
            <a:r>
              <a:rPr lang="en-US" dirty="0"/>
              <a:t> in Edgell lab</a:t>
            </a:r>
          </a:p>
          <a:p>
            <a:r>
              <a:rPr lang="en-US" dirty="0"/>
              <a:t>Construction is Sam/Emily and </a:t>
            </a:r>
            <a:r>
              <a:rPr lang="en-US" dirty="0" err="1"/>
              <a:t>Arina</a:t>
            </a:r>
            <a:r>
              <a:rPr lang="en-US" dirty="0"/>
              <a:t> Shrestha in </a:t>
            </a:r>
            <a:r>
              <a:rPr lang="en-US" dirty="0" err="1"/>
              <a:t>Karas</a:t>
            </a:r>
            <a:r>
              <a:rPr lang="en-US" dirty="0"/>
              <a:t> Lab</a:t>
            </a:r>
          </a:p>
          <a:p>
            <a:r>
              <a:rPr lang="en-US" dirty="0"/>
              <a:t>Verification is Dan </a:t>
            </a:r>
            <a:r>
              <a:rPr lang="en-US" dirty="0" err="1"/>
              <a:t>Giguere</a:t>
            </a:r>
            <a:r>
              <a:rPr lang="en-US" dirty="0"/>
              <a:t>/Henry Say in </a:t>
            </a:r>
            <a:r>
              <a:rPr lang="en-US" dirty="0" err="1"/>
              <a:t>Gloor</a:t>
            </a:r>
            <a:r>
              <a:rPr lang="en-US" dirty="0"/>
              <a:t> lab for sequencing, and Sam/Emily/</a:t>
            </a:r>
            <a:r>
              <a:rPr lang="en-US" dirty="0" err="1"/>
              <a:t>Arina</a:t>
            </a:r>
            <a:r>
              <a:rPr lang="en-US" dirty="0"/>
              <a:t> for PCR</a:t>
            </a:r>
          </a:p>
          <a:p>
            <a:r>
              <a:rPr lang="en-US" dirty="0"/>
              <a:t>Protein testing is Sam/Emily</a:t>
            </a:r>
          </a:p>
          <a:p>
            <a:r>
              <a:rPr lang="en-US" dirty="0"/>
              <a:t>Protein lead candidate is Alexa Galbraith and Steve Reaume at Lambton College</a:t>
            </a:r>
          </a:p>
          <a:p>
            <a:r>
              <a:rPr lang="en-US" dirty="0"/>
              <a:t>Protein production at scale is Peter Howard/</a:t>
            </a:r>
            <a:r>
              <a:rPr lang="en-US" dirty="0" err="1"/>
              <a:t>Liann</a:t>
            </a:r>
            <a:r>
              <a:rPr lang="en-US" dirty="0"/>
              <a:t> </a:t>
            </a:r>
            <a:r>
              <a:rPr lang="en-US" dirty="0" err="1"/>
              <a:t>Dsousa</a:t>
            </a:r>
            <a:r>
              <a:rPr lang="en-US" dirty="0"/>
              <a:t> at Pond Technologies</a:t>
            </a:r>
          </a:p>
          <a:p>
            <a:r>
              <a:rPr lang="en-US" dirty="0"/>
              <a:t>Growth optimization is collaboration between Pond and Lambton</a:t>
            </a:r>
          </a:p>
          <a:p>
            <a:r>
              <a:rPr lang="en-US" dirty="0"/>
              <a:t>Purification and QC is Lee Ann Briere/Victoria Clarke in Core Facility</a:t>
            </a:r>
          </a:p>
          <a:p>
            <a:r>
              <a:rPr lang="en-US" dirty="0"/>
              <a:t>Test validation is Garth </a:t>
            </a:r>
            <a:r>
              <a:rPr lang="en-US" dirty="0" err="1"/>
              <a:t>Styba</a:t>
            </a:r>
            <a:r>
              <a:rPr lang="en-US" dirty="0"/>
              <a:t> and team at IPOC/</a:t>
            </a:r>
            <a:r>
              <a:rPr lang="en-US" dirty="0" err="1"/>
              <a:t>Lumivee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658A-DE2D-1C40-864F-4A95528854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8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plate centrifuge increase our ability to produce and analyze a large number of colonies and plasmids concurrently</a:t>
            </a:r>
          </a:p>
          <a:p>
            <a:r>
              <a:rPr lang="en-US" dirty="0"/>
              <a:t>The growth chamber allows small scale local algae growth under optimum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658A-DE2D-1C40-864F-4A9552885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3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 Disruptor is used to break open cells from Lambton and Pond growths</a:t>
            </a:r>
          </a:p>
          <a:p>
            <a:r>
              <a:rPr lang="en-US" dirty="0"/>
              <a:t>Dual AKTA is used to purify the protein</a:t>
            </a:r>
          </a:p>
          <a:p>
            <a:r>
              <a:rPr lang="en-US" dirty="0"/>
              <a:t>AKTA/MALS will be used to QC final production protein preps</a:t>
            </a:r>
          </a:p>
          <a:p>
            <a:r>
              <a:rPr lang="en-US" dirty="0"/>
              <a:t>Documentation system is used to capture images of gels used for QC and protein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658A-DE2D-1C40-864F-4A95528854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6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Gel and </a:t>
            </a:r>
            <a:r>
              <a:rPr lang="en-US" dirty="0" err="1"/>
              <a:t>blos</a:t>
            </a:r>
            <a:r>
              <a:rPr lang="en-US" dirty="0"/>
              <a:t> system is used to produce  for protein tracking and QC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Nanodrop is used to quantitate final product in a non-destructive 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658A-DE2D-1C40-864F-4A9552885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4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major equipment is essential to the project and is existing</a:t>
            </a:r>
          </a:p>
          <a:p>
            <a:r>
              <a:rPr lang="en-US" dirty="0"/>
              <a:t>The plate reader is used for protein quantification (ELISA) and for analysis of production in small scale cultures</a:t>
            </a:r>
          </a:p>
          <a:p>
            <a:r>
              <a:rPr lang="en-US" dirty="0"/>
              <a:t>The Ultracentrifuge and rotors are used to remove contaminants in the protein lysates prior to loading on the AKTA</a:t>
            </a:r>
          </a:p>
          <a:p>
            <a:r>
              <a:rPr lang="en-US" dirty="0"/>
              <a:t>The low speed centrifuge is used to concentrate cells prior to 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658A-DE2D-1C40-864F-4A95528854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8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output of the final step from the AKTA system run by Lee and Victoria</a:t>
            </a:r>
          </a:p>
          <a:p>
            <a:endParaRPr lang="en-US" dirty="0"/>
          </a:p>
          <a:p>
            <a:r>
              <a:rPr lang="en-US" dirty="0"/>
              <a:t>Each trace is the fluorescence signal and corresponds to the amount of protein at each stage. RBD runs at 16-17 ml in this system and is labelled.</a:t>
            </a:r>
          </a:p>
          <a:p>
            <a:endParaRPr lang="en-US" dirty="0"/>
          </a:p>
          <a:p>
            <a:r>
              <a:rPr lang="en-US" dirty="0"/>
              <a:t>Four recent preps are shown and the most recent Pond growth suggests the largest amount of RBD yet (High purple peak at 17)</a:t>
            </a:r>
          </a:p>
          <a:p>
            <a:endParaRPr lang="en-US" dirty="0"/>
          </a:p>
          <a:p>
            <a:r>
              <a:rPr lang="en-US" dirty="0"/>
              <a:t>Other preps have either had no protein (Pond bad) or intermediate amounts of protein (Lambton good or Lambton bad)</a:t>
            </a:r>
          </a:p>
          <a:p>
            <a:endParaRPr lang="en-US" dirty="0"/>
          </a:p>
          <a:p>
            <a:r>
              <a:rPr lang="en-US" dirty="0"/>
              <a:t>We now know what makes a good and a bad growth for protein purification and are standardizing these conditions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658A-DE2D-1C40-864F-4A95528854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0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gel of the sample as it progresses through the AKTA system. We are trying to achieve a sequential separation of the RBD protein from the complex protein mixture</a:t>
            </a:r>
          </a:p>
          <a:p>
            <a:endParaRPr lang="en-US" dirty="0"/>
          </a:p>
          <a:p>
            <a:r>
              <a:rPr lang="en-US" dirty="0"/>
              <a:t>Second from the left is the impure loading mixture of all soluble proteins from 5 liters of algae growth. It is a hot mess of everything and the RBD is not visible</a:t>
            </a:r>
          </a:p>
          <a:p>
            <a:endParaRPr lang="en-US" dirty="0"/>
          </a:p>
          <a:p>
            <a:r>
              <a:rPr lang="en-US" dirty="0"/>
              <a:t>The Ni Elute shows a minor band of RBD (arrow)</a:t>
            </a:r>
          </a:p>
          <a:p>
            <a:endParaRPr lang="en-US" dirty="0"/>
          </a:p>
          <a:p>
            <a:r>
              <a:rPr lang="en-US" dirty="0"/>
              <a:t>The IEX Elute and SEC Load shows RBD as the major band</a:t>
            </a:r>
          </a:p>
          <a:p>
            <a:endParaRPr lang="en-US" dirty="0"/>
          </a:p>
          <a:p>
            <a:r>
              <a:rPr lang="en-US" dirty="0"/>
              <a:t>SEC 17 shows RBD as about 80% of the total protein in the mixture (</a:t>
            </a:r>
            <a:r>
              <a:rPr lang="en-US" dirty="0" err="1"/>
              <a:t>ie</a:t>
            </a:r>
            <a:r>
              <a:rPr lang="en-US" dirty="0"/>
              <a:t>. Success!)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658A-DE2D-1C40-864F-4A95528854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9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7B83-9E1D-F845-B7E2-33E4C4111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CC2D8-3A27-AD48-BC42-C7F375042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873A-42CA-8745-A7EC-995C8F3C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E8615-5CDF-F64E-9F39-835C27BD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2CD92-66EC-7C40-8B90-51E20D74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1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CD8D-2569-F940-BF2C-E89BA696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EB07B-9699-E049-BB93-6B70B8CCB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12216-6202-234E-9118-002C07C67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2D82A-6B84-444D-8FD9-C66604AD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8D960-EDDD-0F44-ADE0-A937FF53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0A15E-190F-674A-8E33-179E0D3B4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5D986-8617-D347-8842-B12EA4535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030D5-9FBD-0447-8CDA-070A34D5D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3F6A-85DA-A642-BE57-B3F2C444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73DA7-A2FC-AB47-8B9A-D970F342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3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BFD8-708E-D14D-BFA8-9A267AD3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360D-CD4E-4F4C-B6B0-60F9B6D9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CE1A3-C4E6-2646-AE47-7A9591DD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2E52-D15E-8746-BEEF-89A1A8D2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3CB1F-0473-704B-9B5B-5EBC234F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0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B556-1343-5341-86BE-DFEADA34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EB892-A2CA-2048-95B8-0D8EF731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B08AE-0D9D-1A46-AB9A-A4F98BC8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3133C-0B57-5945-99BB-1F45DC9E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777BF-A0A2-C24F-A78D-490F41AA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99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B743-C7D9-1148-9765-FC5266A2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30ECC-A579-D646-B225-F0760B764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8C949-BC0A-0848-A6EB-BAF573CC5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2756D-9AE2-BB45-ABE7-65795199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BD718-2661-FD4D-A955-841CD041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37072-E242-C84C-BA9E-89A25628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2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7712-6909-1144-A2B6-33373FE4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859AE-394B-A24F-8921-EF841BDEB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CC1C4-A8FE-0D47-A74C-B52F97FFC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7D638-0DE3-534F-B7E8-1F6ED04E9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0F1BB-3256-154D-943D-91F8344F16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7692C-A1DB-A741-9C3D-C25DA8BC8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D0830-DAE2-B746-9EAF-86938FBB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E7CDFD-9B7B-1348-840A-7C7FA432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49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EC26-A812-0349-9B19-1A698C9D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5405D-BC73-3043-B5DA-08816F6A8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BD17C-4774-9C4B-8B35-FC868331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B76E6-70E4-4A4C-AC92-0B4B61F4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B00C4-03B5-2647-A19E-9BA7BCF4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BEB45-697D-BE44-9FC7-B78FA0C7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DB77-FD6F-2248-BDD8-04D762CA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796D-B6EE-7A4D-8882-2CC74EFD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665A-62CB-EE40-95DD-12F37C5CF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04D88-CE2A-5A44-AE63-96571F3AD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053D2-90F1-C74C-BFE9-13EF936D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F6BA-230D-D047-B3E8-B622FC57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FE31-5171-3444-AB0A-2389CF46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5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B9E7-054D-6945-B629-3B6F4B4B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A5BCFD-C30F-E545-AAA0-58DFA9951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CE3C5-3543-A840-B52D-6C4B3771E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60B5A-7FEB-EC48-88BA-F5641FB7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57C8-0C0F-B049-A220-AD302715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B80CE-F44C-604C-AB5E-00C5B821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7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E9F86-7178-F946-B0AF-E04B387B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7AADF-D9C1-6B4C-8091-5C98D4AAF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186CD-1453-324E-9E3C-55DD7CF66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C6B34-9565-8D4A-80E5-F86010264BC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BC0F8-B2EC-214C-A3C2-B134F6750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A28D4-ACF9-834B-9E7D-062089624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0E538-C658-D747-A0C3-C4B270ADD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9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AC5F51-3035-7544-B636-EC4F63141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4D724-F4BC-5542-A364-6087E6069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Orthogonal protein production from algae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49DC0-159A-9741-99E8-917456BB44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11, 2022 for Suncor</a:t>
            </a:r>
          </a:p>
        </p:txBody>
      </p:sp>
    </p:spTree>
    <p:extLst>
      <p:ext uri="{BB962C8B-B14F-4D97-AF65-F5344CB8AC3E}">
        <p14:creationId xmlns:p14="http://schemas.microsoft.com/office/powerpoint/2010/main" val="178667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CE45-0427-8D45-B4AA-57F2D0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Multi-site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E8127F-F06E-CE42-8E28-71BA3C04A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4293" y="2586973"/>
            <a:ext cx="11123413" cy="266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9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CE45-0427-8D45-B4AA-57F2D0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Suncor purchased equipment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E9E89BD-EB6C-9447-83B1-4C3897F19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564" y="2462813"/>
            <a:ext cx="2758871" cy="3678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085D4-9650-BD4A-8996-00602654D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178" y="619717"/>
            <a:ext cx="2965622" cy="816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45B68-8D76-3C4E-9900-A4A58E457E8B}"/>
              </a:ext>
            </a:extLst>
          </p:cNvPr>
          <p:cNvSpPr txBox="1"/>
          <p:nvPr/>
        </p:nvSpPr>
        <p:spPr>
          <a:xfrm>
            <a:off x="5280146" y="2051963"/>
            <a:ext cx="285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Illuminated growth chamber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113C6-98CE-2546-B83A-82B9C1A25521}"/>
              </a:ext>
            </a:extLst>
          </p:cNvPr>
          <p:cNvSpPr txBox="1"/>
          <p:nvPr/>
        </p:nvSpPr>
        <p:spPr>
          <a:xfrm>
            <a:off x="2226357" y="2051963"/>
            <a:ext cx="2575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centrifuge - plasmid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E580BC-EDCB-9940-AEBA-E2D75085EA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191" y="2462813"/>
            <a:ext cx="2758871" cy="36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4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CE45-0427-8D45-B4AA-57F2D0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Suncor purchased equipment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26E2A-093B-AF48-933A-933B0FC8E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609" y="609868"/>
            <a:ext cx="1422191" cy="836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EFCF89-5F7A-FC4A-92ED-F03405A110A9}"/>
              </a:ext>
            </a:extLst>
          </p:cNvPr>
          <p:cNvSpPr txBox="1"/>
          <p:nvPr/>
        </p:nvSpPr>
        <p:spPr>
          <a:xfrm>
            <a:off x="875401" y="1926042"/>
            <a:ext cx="146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Disruptor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FB7E5-2D1C-4B47-B3A6-C52E6B69E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70" y="2495270"/>
            <a:ext cx="2761268" cy="3681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A494E-87BA-8F4E-B7C7-B265BB6586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553" y="2495270"/>
            <a:ext cx="2761268" cy="3681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A76D2-D0F2-494F-BD45-88F5B079F394}"/>
              </a:ext>
            </a:extLst>
          </p:cNvPr>
          <p:cNvSpPr txBox="1"/>
          <p:nvPr/>
        </p:nvSpPr>
        <p:spPr>
          <a:xfrm>
            <a:off x="3056708" y="1926042"/>
            <a:ext cx="297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 AKTA purification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9E097-8C1A-704B-BEA3-CE2687601E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836" y="2495270"/>
            <a:ext cx="2761268" cy="36816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BCD726-AB77-4D4C-8F47-CC6D2DC5E03D}"/>
              </a:ext>
            </a:extLst>
          </p:cNvPr>
          <p:cNvSpPr txBox="1"/>
          <p:nvPr/>
        </p:nvSpPr>
        <p:spPr>
          <a:xfrm>
            <a:off x="6322190" y="1908313"/>
            <a:ext cx="23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AKTA/MALS QC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2AFBC6-913A-A843-BCCB-B4200C5B82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119" y="2495270"/>
            <a:ext cx="2761268" cy="3681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0F430A-0A62-AC46-99CE-7635CB286072}"/>
              </a:ext>
            </a:extLst>
          </p:cNvPr>
          <p:cNvSpPr txBox="1"/>
          <p:nvPr/>
        </p:nvSpPr>
        <p:spPr>
          <a:xfrm>
            <a:off x="9259473" y="1908313"/>
            <a:ext cx="234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 system</a:t>
            </a:r>
          </a:p>
        </p:txBody>
      </p:sp>
    </p:spTree>
    <p:extLst>
      <p:ext uri="{BB962C8B-B14F-4D97-AF65-F5344CB8AC3E}">
        <p14:creationId xmlns:p14="http://schemas.microsoft.com/office/powerpoint/2010/main" val="5498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CE45-0427-8D45-B4AA-57F2D0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Suncor purchased equipment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26E2A-093B-AF48-933A-933B0FC8E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609" y="609868"/>
            <a:ext cx="1422191" cy="836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EFCF89-5F7A-FC4A-92ED-F03405A110A9}"/>
              </a:ext>
            </a:extLst>
          </p:cNvPr>
          <p:cNvSpPr txBox="1"/>
          <p:nvPr/>
        </p:nvSpPr>
        <p:spPr>
          <a:xfrm>
            <a:off x="815668" y="1926042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Gel and Blot QC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A76D2-D0F2-494F-BD45-88F5B079F394}"/>
              </a:ext>
            </a:extLst>
          </p:cNvPr>
          <p:cNvSpPr txBox="1"/>
          <p:nvPr/>
        </p:nvSpPr>
        <p:spPr>
          <a:xfrm>
            <a:off x="3238289" y="1926042"/>
            <a:ext cx="291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NanoDrop</a:t>
            </a:r>
            <a:r>
              <a:rPr lang="en-US" dirty="0"/>
              <a:t> QC/Quantification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CA4B8-E9C2-5D43-8E72-0E775F72BD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72" y="2530728"/>
            <a:ext cx="2761736" cy="3682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46B86-ABE5-3A48-8266-37E0C6BF59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1696" y="2513000"/>
            <a:ext cx="2804304" cy="37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5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CE45-0427-8D45-B4AA-57F2D0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Leveraged equipment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26E2A-093B-AF48-933A-933B0FC8E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609" y="609868"/>
            <a:ext cx="1422191" cy="836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EFCF89-5F7A-FC4A-92ED-F03405A110A9}"/>
              </a:ext>
            </a:extLst>
          </p:cNvPr>
          <p:cNvSpPr txBox="1"/>
          <p:nvPr/>
        </p:nvSpPr>
        <p:spPr>
          <a:xfrm>
            <a:off x="815668" y="1926042"/>
            <a:ext cx="132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reader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A76D2-D0F2-494F-BD45-88F5B079F394}"/>
              </a:ext>
            </a:extLst>
          </p:cNvPr>
          <p:cNvSpPr txBox="1"/>
          <p:nvPr/>
        </p:nvSpPr>
        <p:spPr>
          <a:xfrm>
            <a:off x="3238289" y="1926042"/>
            <a:ext cx="187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Ultracentrifuge x2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F430A-0A62-AC46-99CE-7635CB286072}"/>
              </a:ext>
            </a:extLst>
          </p:cNvPr>
          <p:cNvSpPr txBox="1"/>
          <p:nvPr/>
        </p:nvSpPr>
        <p:spPr>
          <a:xfrm>
            <a:off x="6470349" y="1926042"/>
            <a:ext cx="21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speed centrifuge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53962-E0BB-B94E-A57C-72695D9CE7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7" y="2530728"/>
            <a:ext cx="2804304" cy="3739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990CAB-CAAA-1543-B0EC-5A0639B886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289" y="2530728"/>
            <a:ext cx="2804304" cy="3739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07B5D-0FDF-974E-8230-7CEA88814F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1371" y="2530729"/>
            <a:ext cx="2804304" cy="37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CE45-0427-8D45-B4AA-57F2D0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26E2A-093B-AF48-933A-933B0FC8E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609" y="609868"/>
            <a:ext cx="1422191" cy="836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DB42A-13F5-9B4C-8442-7511EF00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55" y="1779253"/>
            <a:ext cx="9505508" cy="482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CE45-0427-8D45-B4AA-57F2D03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26E2A-093B-AF48-933A-933B0FC8E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609" y="609868"/>
            <a:ext cx="1422191" cy="836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89DBD-8167-054E-8522-ACBD8EA3E5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031"/>
          <a:stretch/>
        </p:blipFill>
        <p:spPr>
          <a:xfrm>
            <a:off x="3108879" y="1520456"/>
            <a:ext cx="6683707" cy="50660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AA896F-0F84-D448-8D8B-65558F53DAB2}"/>
              </a:ext>
            </a:extLst>
          </p:cNvPr>
          <p:cNvCxnSpPr/>
          <p:nvPr/>
        </p:nvCxnSpPr>
        <p:spPr>
          <a:xfrm>
            <a:off x="4646427" y="3870253"/>
            <a:ext cx="2339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6649B9-9EFB-224D-8043-4447EB2E7DAA}"/>
              </a:ext>
            </a:extLst>
          </p:cNvPr>
          <p:cNvCxnSpPr>
            <a:cxnSpLocks/>
          </p:cNvCxnSpPr>
          <p:nvPr/>
        </p:nvCxnSpPr>
        <p:spPr>
          <a:xfrm>
            <a:off x="6287385" y="3870253"/>
            <a:ext cx="2339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D48CF1-DEDF-5043-911F-80408F350772}"/>
              </a:ext>
            </a:extLst>
          </p:cNvPr>
          <p:cNvCxnSpPr>
            <a:cxnSpLocks/>
          </p:cNvCxnSpPr>
          <p:nvPr/>
        </p:nvCxnSpPr>
        <p:spPr>
          <a:xfrm>
            <a:off x="8311116" y="3916326"/>
            <a:ext cx="2339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310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604</Words>
  <Application>Microsoft Macintosh PowerPoint</Application>
  <PresentationFormat>Widescreen</PresentationFormat>
  <Paragraphs>69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Orthogonal protein production from algae</vt:lpstr>
      <vt:lpstr>Multi-site group</vt:lpstr>
      <vt:lpstr>Suncor purchased equipment</vt:lpstr>
      <vt:lpstr>Suncor purchased equipment</vt:lpstr>
      <vt:lpstr>Suncor purchased equipment</vt:lpstr>
      <vt:lpstr>Leveraged equipment</vt:lpstr>
      <vt:lpstr>Latest results</vt:lpstr>
      <vt:lpstr>Latest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protein production from algae</dc:title>
  <dc:creator>Gregory B. Gloor</dc:creator>
  <cp:lastModifiedBy>Gregory B. Gloor</cp:lastModifiedBy>
  <cp:revision>5</cp:revision>
  <dcterms:created xsi:type="dcterms:W3CDTF">2022-03-10T15:14:19Z</dcterms:created>
  <dcterms:modified xsi:type="dcterms:W3CDTF">2022-03-10T16:54:29Z</dcterms:modified>
</cp:coreProperties>
</file>